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3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F53D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344867-BDF1-4A16-8142-385B262A84ED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14C8D3-9379-46BB-9E21-1D4AA2D6D9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4C8D3-9379-46BB-9E21-1D4AA2D6D915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FB7E91-7DD1-45B4-BD3C-66D5B8E72B12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053844-F5F9-4D0F-B715-91115247E2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Two Golden Ages of China</a:t>
            </a:r>
            <a:r>
              <a:rPr lang="en-US" sz="2800" b="1">
                <a:solidFill>
                  <a:srgbClr val="FFFF00"/>
                </a:solidFill>
              </a:rPr>
              <a:t>: Section </a:t>
            </a:r>
            <a:r>
              <a:rPr lang="en-US" sz="2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7390" y="353467"/>
            <a:ext cx="411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Tang Dynasty, 618 A.D</a:t>
            </a:r>
            <a:r>
              <a:rPr lang="en-US" sz="24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 Restored Chinese glory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Vietnam, Tibet, Korea became tributary states.</a:t>
            </a:r>
          </a:p>
          <a:p>
            <a:pPr>
              <a:buFont typeface="Arial" pitchFamily="34" charset="0"/>
              <a:buChar char="•"/>
            </a:pPr>
            <a:endParaRPr lang="en-US" sz="2400" b="1" u="sng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tributary states</a:t>
            </a:r>
            <a:r>
              <a:rPr lang="en-US" sz="2800" b="1" dirty="0">
                <a:solidFill>
                  <a:srgbClr val="FFFF00"/>
                </a:solidFill>
              </a:rPr>
              <a:t> – </a:t>
            </a:r>
            <a:r>
              <a:rPr lang="en-US" sz="2800" dirty="0">
                <a:solidFill>
                  <a:srgbClr val="FFFF00"/>
                </a:solidFill>
              </a:rPr>
              <a:t>stayed self governing, acknowledge Chinese supremacy, send tribute (money, goods)to emperor</a:t>
            </a:r>
            <a:endParaRPr lang="en-US" sz="2400" dirty="0"/>
          </a:p>
          <a:p>
            <a:endParaRPr lang="en-US" sz="2800" b="1" dirty="0"/>
          </a:p>
        </p:txBody>
      </p:sp>
      <p:pic>
        <p:nvPicPr>
          <p:cNvPr id="2052" name="Picture 4" descr="http://www.centralptonews.org/CESCAP/Artists/Tang%20Dynasty/tang%20dynasty%20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164748" cy="3467100"/>
          </a:xfrm>
          <a:prstGeom prst="rect">
            <a:avLst/>
          </a:prstGeom>
          <a:noFill/>
        </p:spPr>
      </p:pic>
      <p:pic>
        <p:nvPicPr>
          <p:cNvPr id="2054" name="Picture 6" descr="http://www.travelchinaguide.com/images/photogallery/0016000/tang%20dynasty%2010015684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219200"/>
            <a:ext cx="2481557" cy="1752600"/>
          </a:xfrm>
          <a:prstGeom prst="rect">
            <a:avLst/>
          </a:prstGeom>
          <a:noFill/>
        </p:spPr>
      </p:pic>
      <p:pic>
        <p:nvPicPr>
          <p:cNvPr id="2056" name="Picture 8" descr="http://www.metmuseum.org/toah/images/h2/h2_1978.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9" y="1219200"/>
            <a:ext cx="1131849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Chinese Architecture, Porcelain, &amp; Calligraphy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1752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PAGODA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Multistoried Buddhist Temple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5602" name="Picture 2" descr="http://upload.wikimedia.org/wikipedia/commons/d/d6/Goju-no-to_Pagoda,_Miyaj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2357554" cy="3276600"/>
          </a:xfrm>
          <a:prstGeom prst="rect">
            <a:avLst/>
          </a:prstGeom>
          <a:noFill/>
        </p:spPr>
      </p:pic>
      <p:pic>
        <p:nvPicPr>
          <p:cNvPr id="25606" name="Picture 6" descr="http://www.chinese-antique-porcelain.com/images/antique_porcelain_budd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14400"/>
            <a:ext cx="2857500" cy="30765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9880" y="4684782"/>
            <a:ext cx="30480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dirty="0"/>
              <a:t>Chinese  worshipped Buddha as a god. They did not recognize him as an Indian Holy Man.</a:t>
            </a:r>
          </a:p>
        </p:txBody>
      </p:sp>
      <p:pic>
        <p:nvPicPr>
          <p:cNvPr id="25608" name="Picture 8" descr="http://a.ooi1.com/asian-art/art-of-chinese-calligrap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381250" cy="3219451"/>
          </a:xfrm>
          <a:prstGeom prst="rect">
            <a:avLst/>
          </a:prstGeom>
          <a:noFill/>
        </p:spPr>
      </p:pic>
      <p:pic>
        <p:nvPicPr>
          <p:cNvPr id="25610" name="Picture 10" descr="http://s4.hubimg.com/u/1833159_f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28600"/>
            <a:ext cx="1744980" cy="2181225"/>
          </a:xfrm>
          <a:prstGeom prst="rect">
            <a:avLst/>
          </a:prstGeom>
          <a:noFill/>
        </p:spPr>
      </p:pic>
      <p:pic>
        <p:nvPicPr>
          <p:cNvPr id="25612" name="Picture 12" descr="http://img.alibaba.com/img/pb/754/584/274/274584754_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67400" y="1066800"/>
            <a:ext cx="939877" cy="20193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E55AD2-4C06-462A-BDD3-719297BE24E3}"/>
              </a:ext>
            </a:extLst>
          </p:cNvPr>
          <p:cNvSpPr txBox="1"/>
          <p:nvPr/>
        </p:nvSpPr>
        <p:spPr>
          <a:xfrm>
            <a:off x="2662354" y="3801160"/>
            <a:ext cx="3662246" cy="64633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Porcelain Chinese Buddha. Known as the Laughing Buddha</a:t>
            </a:r>
          </a:p>
        </p:txBody>
      </p:sp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C000"/>
                </a:solidFill>
              </a:rPr>
              <a:t>Chinese Poetry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04800"/>
            <a:ext cx="2895600" cy="267765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Tang Poet Li Bo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Wrote 2,000 poems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Celebrating harmony with nature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Lamenting passage of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763869"/>
            <a:ext cx="3352800" cy="1938992"/>
          </a:xfrm>
          <a:prstGeom prst="rect">
            <a:avLst/>
          </a:prstGeom>
          <a:noFill/>
          <a:ln w="38100">
            <a:solidFill>
              <a:srgbClr val="3DF53D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Tang poet Du Fu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Described horrors of war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Condemned lavishness of court</a:t>
            </a:r>
          </a:p>
        </p:txBody>
      </p:sp>
      <p:pic>
        <p:nvPicPr>
          <p:cNvPr id="24582" name="Picture 6" descr="http://www.instabookpublisher.com/os23/catalog/images/littlebook-cover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352800"/>
            <a:ext cx="2073430" cy="3238500"/>
          </a:xfrm>
          <a:prstGeom prst="rect">
            <a:avLst/>
          </a:prstGeom>
          <a:noFill/>
        </p:spPr>
      </p:pic>
      <p:pic>
        <p:nvPicPr>
          <p:cNvPr id="24584" name="Picture 8" descr="http://www.strandbooks.com/resources/strand/images/products/partitioned/c/3/0/0674033280.1.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1851085" cy="2943226"/>
          </a:xfrm>
          <a:prstGeom prst="rect">
            <a:avLst/>
          </a:prstGeom>
          <a:noFill/>
        </p:spPr>
      </p:pic>
      <p:pic>
        <p:nvPicPr>
          <p:cNvPr id="24586" name="Picture 10" descr="http://4.bp.blogspot.com/-Bb0joTyH_IU/TZolyvEtkdI/AAAAAAAAAAs/WrujTP0koyo/s1600/li+b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371600"/>
            <a:ext cx="3200400" cy="1193969"/>
          </a:xfrm>
          <a:prstGeom prst="rect">
            <a:avLst/>
          </a:prstGeom>
          <a:noFill/>
        </p:spPr>
      </p:pic>
      <p:pic>
        <p:nvPicPr>
          <p:cNvPr id="24588" name="Picture 12" descr="http://t1.gstatic.com/images?q=tbn:ANd9GcQQLU-LPH9iPdwcDhHE8z8f-SRLSfIgF74uojZGGb6t2_cnOy3cbGO3rbx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2388"/>
            <a:ext cx="1676400" cy="2664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4572000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C000"/>
                </a:solidFill>
              </a:rPr>
              <a:t>The Song Dynasty </a:t>
            </a:r>
            <a:r>
              <a:rPr lang="en-US" sz="3600" b="1" dirty="0">
                <a:solidFill>
                  <a:srgbClr val="FFC000"/>
                </a:solidFill>
              </a:rPr>
              <a:t>-  960 – late 1200s A.D</a:t>
            </a:r>
            <a:r>
              <a:rPr lang="en-US" sz="28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33400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Great achievements and culture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Improved farming methods = Surplus food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Foreign trade flourished – India, Persia, Arabia, as far away as E. Africa</a:t>
            </a:r>
          </a:p>
        </p:txBody>
      </p:sp>
      <p:pic>
        <p:nvPicPr>
          <p:cNvPr id="8196" name="Picture 4" descr="http://asia.isp.msu.edu/wbwoa/east_asia/china/history/images/mapSongDynas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2915557" cy="3899791"/>
          </a:xfrm>
          <a:prstGeom prst="rect">
            <a:avLst/>
          </a:prstGeom>
          <a:noFill/>
        </p:spPr>
      </p:pic>
      <p:pic>
        <p:nvPicPr>
          <p:cNvPr id="8198" name="Picture 6" descr="http://www.culture-4-travel.com/image-files/dynast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1676400" cy="2446342"/>
          </a:xfrm>
          <a:prstGeom prst="rect">
            <a:avLst/>
          </a:prstGeom>
          <a:noFill/>
        </p:spPr>
      </p:pic>
      <p:pic>
        <p:nvPicPr>
          <p:cNvPr id="8200" name="Picture 8" descr="http://www.metmuseum.org/toah/images/h2/h2_26.292.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5800"/>
            <a:ext cx="1748390" cy="21621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China’s Ordered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761934"/>
            <a:ext cx="4419600" cy="523220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Gentry Value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21920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u="sng" dirty="0"/>
              <a:t>Scholar-official class </a:t>
            </a:r>
            <a:r>
              <a:rPr lang="en-US" sz="2800" dirty="0"/>
              <a:t>= top level of society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Came from </a:t>
            </a:r>
            <a:r>
              <a:rPr lang="en-US" sz="2800" b="1" u="sng" dirty="0">
                <a:solidFill>
                  <a:srgbClr val="FFC000"/>
                </a:solidFill>
              </a:rPr>
              <a:t>Gentry </a:t>
            </a:r>
            <a:r>
              <a:rPr lang="en-US" sz="2800" u="sng" dirty="0">
                <a:solidFill>
                  <a:srgbClr val="FFC000"/>
                </a:solidFill>
              </a:rPr>
              <a:t>– </a:t>
            </a:r>
            <a:r>
              <a:rPr lang="en-US" sz="2800" b="1" u="sng" dirty="0">
                <a:solidFill>
                  <a:srgbClr val="FFC000"/>
                </a:solidFill>
              </a:rPr>
              <a:t>wealthy landowning class</a:t>
            </a:r>
            <a:r>
              <a:rPr lang="en-US" sz="2800" b="1" dirty="0">
                <a:solidFill>
                  <a:srgbClr val="FFC000"/>
                </a:solidFill>
              </a:rPr>
              <a:t>  </a:t>
            </a:r>
            <a:r>
              <a:rPr lang="en-US" sz="2800" dirty="0"/>
              <a:t>-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had to  pass difficult civil service exams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5" name="Picture 2" descr="http://avitermproject.weebly.com/uploads/2/5/3/0/25308908/188925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191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98121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China’s Ordered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91053"/>
            <a:ext cx="2895600" cy="1569660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Peasants Work the Land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10668"/>
            <a:ext cx="586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Most Chinese were peasants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Lived in small self sufficient villages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Could move up in society through education and government service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t0.gstatic.com/images?q=tbn:ANd9GcRnGyEFbbxfsmcT71gdNd2PsvJK2cLEd5-kE39v8Y85sBa94r8DWq13_EW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38428"/>
            <a:ext cx="2925057" cy="2190971"/>
          </a:xfrm>
          <a:prstGeom prst="rect">
            <a:avLst/>
          </a:prstGeom>
          <a:noFill/>
        </p:spPr>
      </p:pic>
      <p:pic>
        <p:nvPicPr>
          <p:cNvPr id="7172" name="Picture 4" descr="http://www.ehow.co.uk/DM-Resize/i.ehow.com/images/a07/n3/9h/traditional-chinese-clothes-poor-people-800x800.jpg?w=300&amp;h=300&amp;keep_ratio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430866"/>
            <a:ext cx="1905000" cy="26458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1156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China’s Ordered Society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237" y="186721"/>
            <a:ext cx="2895600" cy="954107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Merchants have lowest status</a:t>
            </a:r>
          </a:p>
        </p:txBody>
      </p:sp>
      <p:pic>
        <p:nvPicPr>
          <p:cNvPr id="4" name="Picture 2" descr="http://regentsprep.org/Regents/global/themes/goldenages/IMAGES/class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753225"/>
            <a:ext cx="2906485" cy="339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1385" y="1357447"/>
            <a:ext cx="3086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merchants became wealthy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Lower status because riches came from labor of others –against Confucian tradition</a:t>
            </a:r>
          </a:p>
        </p:txBody>
      </p:sp>
      <p:pic>
        <p:nvPicPr>
          <p:cNvPr id="6146" name="Picture 2" descr="http://www.swiftletsounds.com/articlepics/ancient_china_trading_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72065"/>
            <a:ext cx="2971800" cy="2311400"/>
          </a:xfrm>
          <a:prstGeom prst="rect">
            <a:avLst/>
          </a:prstGeom>
          <a:noFill/>
        </p:spPr>
      </p:pic>
      <p:pic>
        <p:nvPicPr>
          <p:cNvPr id="6148" name="Picture 4" descr="http://www.cityweekly.net/utah/imgs/hed/art7596wid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425" y="4892636"/>
            <a:ext cx="2114550" cy="1282228"/>
          </a:xfrm>
          <a:prstGeom prst="rect">
            <a:avLst/>
          </a:prstGeom>
          <a:noFill/>
        </p:spPr>
      </p:pic>
      <p:pic>
        <p:nvPicPr>
          <p:cNvPr id="6150" name="Picture 6" descr="http://static4.depositphotos.com/1006880/320/i/950/depositphotos_3208550-Ancient-clo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677" y="1140828"/>
            <a:ext cx="3011080" cy="2004431"/>
          </a:xfrm>
          <a:prstGeom prst="rect">
            <a:avLst/>
          </a:prstGeom>
          <a:noFill/>
        </p:spPr>
      </p:pic>
      <p:pic>
        <p:nvPicPr>
          <p:cNvPr id="6152" name="Picture 8" descr="http://willard.colonial.net/Teachers/FOV1-00039A8F/023EEF20-004C57E3.2/coi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562600"/>
            <a:ext cx="1790700" cy="920865"/>
          </a:xfrm>
          <a:prstGeom prst="rect">
            <a:avLst/>
          </a:prstGeom>
          <a:noFill/>
        </p:spPr>
      </p:pic>
      <p:pic>
        <p:nvPicPr>
          <p:cNvPr id="6154" name="Picture 10" descr="http://www.chinaoneimports.com/pics/ancientmo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73247">
            <a:off x="2733569" y="5320564"/>
            <a:ext cx="684157" cy="6909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32766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Status </a:t>
            </a:r>
          </a:p>
          <a:p>
            <a:pPr algn="ctr"/>
            <a:r>
              <a:rPr lang="en-US" sz="3600" b="1" dirty="0"/>
              <a:t>of Women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9800" y="533400"/>
            <a:ext cx="3124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/>
              <a:t>Women in Tang &amp;  Song Dynasty – were</a:t>
            </a:r>
          </a:p>
          <a:p>
            <a:r>
              <a:rPr lang="en-US" sz="2800" b="1" dirty="0"/>
              <a:t>subordinate</a:t>
            </a:r>
          </a:p>
          <a:p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Managed household</a:t>
            </a:r>
          </a:p>
          <a:p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Could never remarry</a:t>
            </a:r>
          </a:p>
          <a:p>
            <a:r>
              <a:rPr lang="en-US" sz="2800" dirty="0"/>
              <a:t> </a:t>
            </a:r>
          </a:p>
        </p:txBody>
      </p:sp>
      <p:pic>
        <p:nvPicPr>
          <p:cNvPr id="5122" name="Picture 2" descr="http://www.chinatraveldiscovery.com/image/china-life/china-ancient-clot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590800" cy="3316225"/>
          </a:xfrm>
          <a:prstGeom prst="rect">
            <a:avLst/>
          </a:prstGeom>
          <a:noFill/>
        </p:spPr>
      </p:pic>
      <p:pic>
        <p:nvPicPr>
          <p:cNvPr id="5124" name="Picture 4" descr="http://www.buzzle.com/img/articleImages/29820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2184273" cy="2800350"/>
          </a:xfrm>
          <a:prstGeom prst="rect">
            <a:avLst/>
          </a:prstGeom>
          <a:noFill/>
        </p:spPr>
      </p:pic>
      <p:pic>
        <p:nvPicPr>
          <p:cNvPr id="5126" name="Picture 6" descr="http://cetacademicprograms.com/wp-content/uploads/2012/04/Buyi-women-cooking-fish-straight-from-the-riv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95800"/>
            <a:ext cx="3028950" cy="201641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32766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Foot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Began in royal court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Spread to lower classes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Feet – bound w/long strips of cloth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Produced Lilly-shaped foot – half the size of normal foot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VERY PAINFUL!!! </a:t>
            </a:r>
            <a:r>
              <a:rPr lang="en-US" sz="2400" b="1" dirty="0"/>
              <a:t>(Had to break foot to start process – started as a young girl)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became easily infected</a:t>
            </a:r>
          </a:p>
        </p:txBody>
      </p:sp>
      <p:pic>
        <p:nvPicPr>
          <p:cNvPr id="6" name="Picture 2" descr="http://www.neatorama.com/wp-content/uploads/2010/07/boundfe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05200"/>
            <a:ext cx="3771900" cy="2730856"/>
          </a:xfrm>
          <a:prstGeom prst="rect">
            <a:avLst/>
          </a:prstGeom>
          <a:noFill/>
        </p:spPr>
      </p:pic>
      <p:pic>
        <p:nvPicPr>
          <p:cNvPr id="4102" name="Picture 6" descr="http://static.flickr.com/3496/3461349265_b70489f4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2476500" cy="1272921"/>
          </a:xfrm>
          <a:prstGeom prst="rect">
            <a:avLst/>
          </a:prstGeom>
          <a:noFill/>
        </p:spPr>
      </p:pic>
      <p:pic>
        <p:nvPicPr>
          <p:cNvPr id="4106" name="Picture 10" descr="http://1.bp.blogspot.com/-rvanSejntLE/Tut5po5mpaI/AAAAAAAAEyk/plmfes4Jubg/s1600/Chinese-foot-bindin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19200"/>
            <a:ext cx="2378976" cy="1711592"/>
          </a:xfrm>
          <a:prstGeom prst="rect">
            <a:avLst/>
          </a:prstGeom>
          <a:noFill/>
        </p:spPr>
      </p:pic>
      <p:pic>
        <p:nvPicPr>
          <p:cNvPr id="11" name="Picture 4" descr="http://www.pattayadailynews.com/en/wp-content/uploads/2010/09/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367212" y="585788"/>
            <a:ext cx="2857500" cy="2143125"/>
          </a:xfrm>
          <a:prstGeom prst="rect">
            <a:avLst/>
          </a:prstGeom>
          <a:noFill/>
        </p:spPr>
      </p:pic>
      <p:pic>
        <p:nvPicPr>
          <p:cNvPr id="12" name="Picture 8" descr="http://library.thinkquest.org/J0111742/boundfoo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752600"/>
            <a:ext cx="2099733" cy="1417320"/>
          </a:xfrm>
          <a:prstGeom prst="rect">
            <a:avLst/>
          </a:prstGeom>
          <a:noFill/>
        </p:spPr>
      </p:pic>
      <p:pic>
        <p:nvPicPr>
          <p:cNvPr id="4108" name="Picture 12" descr="http://gossamerstrands.com/Hist100/100images/foot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5181600"/>
            <a:ext cx="1841143" cy="134302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3276600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Foot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Parents feared they could not find husband for daughter w/ “big feet”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Farm girls could not do this because you could NOT WALK without help</a:t>
            </a:r>
            <a:r>
              <a:rPr lang="en-US" sz="2400" b="1" dirty="0">
                <a:solidFill>
                  <a:srgbClr val="FFCCFF"/>
                </a:solidFill>
              </a:rPr>
              <a:t>!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Women were to </a:t>
            </a:r>
            <a:r>
              <a:rPr lang="en-US" sz="2400" b="1" u="sng" dirty="0"/>
              <a:t>stay inside home</a:t>
            </a:r>
            <a:r>
              <a:rPr lang="en-US" sz="2400" b="1" dirty="0"/>
              <a:t> – oriental seclusion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Ended after WWII</a:t>
            </a:r>
          </a:p>
        </p:txBody>
      </p:sp>
      <p:pic>
        <p:nvPicPr>
          <p:cNvPr id="23554" name="Picture 2" descr="http://vinounku.files.wordpress.com/2008/04/040308-1617-1.jpg?w=281&amp;h=4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95600"/>
            <a:ext cx="2371725" cy="3722174"/>
          </a:xfrm>
          <a:prstGeom prst="rect">
            <a:avLst/>
          </a:prstGeom>
          <a:noFill/>
        </p:spPr>
      </p:pic>
      <p:pic>
        <p:nvPicPr>
          <p:cNvPr id="23556" name="Picture 4" descr="http://www.vastvintage.com/gallery2/main.php?g2_view=core.DownloadItem&amp;g2_itemId=148&amp;g2_serialNumber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066800"/>
            <a:ext cx="1610413" cy="1562101"/>
          </a:xfrm>
          <a:prstGeom prst="rect">
            <a:avLst/>
          </a:prstGeom>
          <a:noFill/>
        </p:spPr>
      </p:pic>
      <p:pic>
        <p:nvPicPr>
          <p:cNvPr id="23558" name="Picture 6" descr="http://2.bp.blogspot.com/-_qh31s95HuQ/Tt7WWWZPz_I/AAAAAAAABYY/dFwsRtzBYMc/s1600/chinese+footbinding1114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1667133" cy="1096603"/>
          </a:xfrm>
          <a:prstGeom prst="rect">
            <a:avLst/>
          </a:prstGeom>
          <a:noFill/>
        </p:spPr>
      </p:pic>
      <p:pic>
        <p:nvPicPr>
          <p:cNvPr id="23560" name="Picture 8" descr="http://www.josephrupp.com/webpix/fee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"/>
            <a:ext cx="2095500" cy="2095500"/>
          </a:xfrm>
          <a:prstGeom prst="rect">
            <a:avLst/>
          </a:prstGeom>
          <a:noFill/>
        </p:spPr>
      </p:pic>
      <p:pic>
        <p:nvPicPr>
          <p:cNvPr id="23562" name="Picture 10" descr="http://reneeriley.files.wordpress.com/2011/06/shoes-in-h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2638425" cy="1758951"/>
          </a:xfrm>
          <a:prstGeom prst="rect">
            <a:avLst/>
          </a:prstGeom>
          <a:noFill/>
        </p:spPr>
      </p:pic>
      <p:pic>
        <p:nvPicPr>
          <p:cNvPr id="23564" name="Picture 12" descr="http://photo.goodreads.com/books/1347795035l/8158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4572000"/>
            <a:ext cx="2254496" cy="2006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china-tour.cn/images/China_Pictures/Kaifeng_Pictures/Dragon_Pavil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7512"/>
            <a:ext cx="4686300" cy="3463787"/>
          </a:xfrm>
          <a:prstGeom prst="rect">
            <a:avLst/>
          </a:prstGeom>
          <a:noFill/>
        </p:spPr>
      </p:pic>
      <p:pic>
        <p:nvPicPr>
          <p:cNvPr id="4" name="Picture 2" descr="http://www.china-tour.cn/images/Chinese-History/Daming-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648200" cy="31058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838200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&lt;&lt;Tang Dynasty Palace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495800"/>
            <a:ext cx="243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Song &gt;&gt; Dynasty Palace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28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Chinese Architecture</a:t>
            </a:r>
          </a:p>
        </p:txBody>
      </p:sp>
    </p:spTree>
  </p:cSld>
  <p:clrMapOvr>
    <a:masterClrMapping/>
  </p:clrMapOvr>
  <p:transition>
    <p:pull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357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80</cp:revision>
  <cp:lastPrinted>2018-09-05T11:56:42Z</cp:lastPrinted>
  <dcterms:created xsi:type="dcterms:W3CDTF">2012-10-23T14:27:04Z</dcterms:created>
  <dcterms:modified xsi:type="dcterms:W3CDTF">2019-09-04T20:26:02Z</dcterms:modified>
</cp:coreProperties>
</file>